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77" r:id="rId1"/>
  </p:sldMasterIdLst>
  <p:notesMasterIdLst>
    <p:notesMasterId r:id="rId26"/>
  </p:notesMasterIdLst>
  <p:sldIdLst>
    <p:sldId id="1449" r:id="rId2"/>
    <p:sldId id="1450" r:id="rId3"/>
    <p:sldId id="1451" r:id="rId4"/>
    <p:sldId id="1452" r:id="rId5"/>
    <p:sldId id="955" r:id="rId6"/>
    <p:sldId id="1433" r:id="rId7"/>
    <p:sldId id="1434" r:id="rId8"/>
    <p:sldId id="1432" r:id="rId9"/>
    <p:sldId id="1435" r:id="rId10"/>
    <p:sldId id="1441" r:id="rId11"/>
    <p:sldId id="1442" r:id="rId12"/>
    <p:sldId id="1443" r:id="rId13"/>
    <p:sldId id="1436" r:id="rId14"/>
    <p:sldId id="1437" r:id="rId15"/>
    <p:sldId id="1440" r:id="rId16"/>
    <p:sldId id="1438" r:id="rId17"/>
    <p:sldId id="1439" r:id="rId18"/>
    <p:sldId id="1444" r:id="rId19"/>
    <p:sldId id="1183" r:id="rId20"/>
    <p:sldId id="1431" r:id="rId21"/>
    <p:sldId id="1445" r:id="rId22"/>
    <p:sldId id="1446" r:id="rId23"/>
    <p:sldId id="1447" r:id="rId24"/>
    <p:sldId id="1448" r:id="rId25"/>
  </p:sldIdLst>
  <p:sldSz cx="9144000" cy="5143500" type="screen16x9"/>
  <p:notesSz cx="6858000" cy="9144000"/>
  <p:defaultTextStyle>
    <a:defPPr>
      <a:defRPr lang="en-GB"/>
    </a:defPPr>
    <a:lvl1pPr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1pPr>
    <a:lvl2pPr marL="4572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2pPr>
    <a:lvl3pPr marL="9144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3pPr>
    <a:lvl4pPr marL="13716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4pPr>
    <a:lvl5pPr marL="18288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30400"/>
    <a:srgbClr val="000D14"/>
    <a:srgbClr val="000806"/>
    <a:srgbClr val="000403"/>
    <a:srgbClr val="004C22"/>
    <a:srgbClr val="050701"/>
    <a:srgbClr val="020103"/>
    <a:srgbClr val="040000"/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2" autoAdjust="0"/>
    <p:restoredTop sz="85035" autoAdjust="0"/>
  </p:normalViewPr>
  <p:slideViewPr>
    <p:cSldViewPr>
      <p:cViewPr>
        <p:scale>
          <a:sx n="125" d="100"/>
          <a:sy n="125" d="100"/>
        </p:scale>
        <p:origin x="942" y="498"/>
      </p:cViewPr>
      <p:guideLst>
        <p:guide orient="horz" pos="1620"/>
        <p:guide pos="2880"/>
      </p:guideLst>
    </p:cSldViewPr>
  </p:slideViewPr>
  <p:outlineViewPr>
    <p:cViewPr varScale="1">
      <p:scale>
        <a:sx n="33" d="100"/>
        <a:sy n="33" d="100"/>
      </p:scale>
      <p:origin x="0" y="-1093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7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85800"/>
            <a:ext cx="6089650" cy="3425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8198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27A1267E-5F3E-4EB0-939F-30DD7A2F08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3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81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3093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879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Jas 2:12 So speak and so do as those who will be judged by the law of liberty.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220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1Co 7:25 Now concerning virgins: I have no commandment from the Lord; yet I give judgment as one whom the Lord in His mercy has made trustworthy.</a:t>
            </a:r>
          </a:p>
          <a:p>
            <a:pPr marL="0" indent="0">
              <a:buNone/>
            </a:pPr>
            <a:r>
              <a:rPr lang="en-US" b="0" dirty="0" err="1" smtClean="0"/>
              <a:t>Phm</a:t>
            </a:r>
            <a:r>
              <a:rPr lang="en-US" b="0" dirty="0" smtClean="0"/>
              <a:t> 1:14 But without your consent I wanted to do nothing, that your good deed might not be by compulsion, as it were, but voluntary.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4683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Ro 14:14 I know and am convinced by the Lord Jesus that there is nothing unclean of itself; but to him who considers anything to be unclean, to him it is unclean.</a:t>
            </a:r>
          </a:p>
          <a:p>
            <a:pPr marL="0" indent="0">
              <a:buNone/>
            </a:pPr>
            <a:r>
              <a:rPr lang="en-US" b="0" dirty="0" err="1" smtClean="0"/>
              <a:t>Mr</a:t>
            </a:r>
            <a:r>
              <a:rPr lang="en-US" b="0" dirty="0" smtClean="0"/>
              <a:t> 7:19 because it does not go into his heart, but into his stomach, and is eliminated? "Thus He declared all foods clean.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08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913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84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102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0155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913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16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4595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5187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4284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782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35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81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98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244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35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96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31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6BB6-1C83-4D6F-B78F-6BBF6D5AA7F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85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903E-111F-48EA-A059-B56959FACC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41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CFA4-D681-4A4A-B796-F15E492D21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72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1A11-EFD3-4E5E-8C50-A7E50BE2AC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056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056A-644A-4E54-821E-C8FBD46B8A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582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455B1-B204-4EE3-8467-719975746DE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73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A9235-9CD5-40C1-B792-C21A0B3BEC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4261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B57A-7FC0-416C-97B8-4047807D353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788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7AD57-2053-4D84-B514-800E54D628E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5958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C3B0-9A43-48A4-85CE-B999A76FEA9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3607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EE218-E1BD-4DFC-B39D-A601FA6AB8B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599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6EECE-6E6C-4932-B681-71D70B54B8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655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599" y="1428750"/>
            <a:ext cx="8719458" cy="3404507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3493358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200150"/>
            <a:ext cx="8686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Liberty in America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The right to do what I want</a:t>
            </a:r>
          </a:p>
          <a:p>
            <a:pPr marL="0" indent="0">
              <a:buNone/>
            </a:pPr>
            <a:endParaRPr lang="en-US" sz="3700" dirty="0"/>
          </a:p>
          <a:p>
            <a:pPr marL="0" indent="0">
              <a:buNone/>
            </a:pPr>
            <a:r>
              <a:rPr lang="en-US" sz="3700" dirty="0" smtClean="0"/>
              <a:t>Liberty in Christ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The right to give up what I want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Understanding Liberty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9975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1500" y="1093798"/>
            <a:ext cx="80010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i="1" dirty="0" smtClean="0"/>
              <a:t>For </a:t>
            </a:r>
            <a:r>
              <a:rPr lang="en-US" sz="3700" i="1" dirty="0"/>
              <a:t>you, brethren, have been called to liberty; only do not use liberty as an opportunity for the flesh, but through love serve one another</a:t>
            </a:r>
            <a:r>
              <a:rPr lang="en-US" sz="3700" dirty="0" smtClean="0"/>
              <a:t>.</a:t>
            </a:r>
            <a:r>
              <a:rPr lang="en-US" sz="3700" dirty="0"/>
              <a:t> </a:t>
            </a:r>
            <a:r>
              <a:rPr lang="en-US" sz="3700" dirty="0" smtClean="0"/>
              <a:t>										Galatians 5:13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Understanding Liberty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63545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200150"/>
            <a:ext cx="8686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Liberty is NOT: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Freedom from the law of Christ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Agree to disagree on matters of faith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Submission of the congregation to one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Understanding Liberty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192259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Matters of Truth</a:t>
            </a:r>
            <a:endParaRPr lang="en-US" sz="6600" dirty="0">
              <a:latin typeface="+mn-lt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438400" y="1200150"/>
            <a:ext cx="4114800" cy="1143000"/>
          </a:xfrm>
          <a:prstGeom prst="round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John 17:17</a:t>
            </a:r>
            <a:endParaRPr lang="en-US" sz="5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-3110" y="2571750"/>
            <a:ext cx="9144000" cy="1063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buClrTx/>
              <a:buSzTx/>
              <a:buFontTx/>
            </a:pPr>
            <a:r>
              <a:rPr lang="en-US" sz="6600" dirty="0" smtClean="0">
                <a:latin typeface="+mn-lt"/>
              </a:rPr>
              <a:t>Matters </a:t>
            </a:r>
            <a:r>
              <a:rPr lang="en-US" sz="6600" smtClean="0">
                <a:latin typeface="+mn-lt"/>
              </a:rPr>
              <a:t>of Judgment</a:t>
            </a:r>
            <a:endParaRPr lang="en-US" sz="6600" dirty="0">
              <a:latin typeface="+mn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5800" y="3665625"/>
            <a:ext cx="3124200" cy="1143000"/>
          </a:xfrm>
          <a:prstGeom prst="round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 Cor. 7:25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91100" y="3665625"/>
            <a:ext cx="3124200" cy="1143000"/>
          </a:xfrm>
          <a:prstGeom prst="round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Phm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14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43481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We now have liberty</a:t>
            </a:r>
          </a:p>
          <a:p>
            <a:pPr marL="0" indent="0">
              <a:buNone/>
            </a:pPr>
            <a:r>
              <a:rPr lang="en-US" sz="3800" dirty="0" smtClean="0"/>
              <a:t>	- All foods are clean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Clean and unclean are passed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Liberty to engage the world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Not to participate in it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To engage in appropriate manners </a:t>
            </a:r>
            <a:r>
              <a:rPr lang="en-US" sz="3800" dirty="0"/>
              <a:t>	</a:t>
            </a:r>
            <a:r>
              <a:rPr lang="en-US" sz="3800" dirty="0" smtClean="0"/>
              <a:t>	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Applications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02521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We (must) all have knowledge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Of what God expects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Faith vs. judgment (opinion) 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Of one another’s weaknesses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We are accountable to each other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Applications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85894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We must do whatever we can: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To help each other be faithful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To avoid causing stumbling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Applications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69070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Celebrating holidays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3800" dirty="0" smtClean="0"/>
              <a:t>Engaging with businesses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3800" dirty="0" smtClean="0"/>
              <a:t>Entertainment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3800" dirty="0" smtClean="0"/>
              <a:t>COVID behaviors</a:t>
            </a:r>
            <a:endParaRPr lang="en-US" sz="3800" dirty="0" smtClean="0"/>
          </a:p>
          <a:p>
            <a:pPr marL="0" indent="0">
              <a:buNone/>
            </a:pP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Examples of Application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60079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i="1" dirty="0" smtClean="0"/>
              <a:t>Therefore </a:t>
            </a:r>
            <a:r>
              <a:rPr lang="en-US" sz="3800" i="1" dirty="0"/>
              <a:t>let us pursue the things which make for peace and the things by which one may edify another</a:t>
            </a:r>
            <a:r>
              <a:rPr lang="en-US" sz="3800" dirty="0" smtClean="0"/>
              <a:t>.</a:t>
            </a:r>
            <a:r>
              <a:rPr lang="en-US" sz="3800" dirty="0"/>
              <a:t> </a:t>
            </a:r>
            <a:r>
              <a:rPr lang="en-US" sz="3800" dirty="0" smtClean="0"/>
              <a:t>												Romans </a:t>
            </a:r>
            <a:r>
              <a:rPr lang="en-US" sz="3800" dirty="0"/>
              <a:t>14:19 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Fulfilling This Command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7331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924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68016"/>
          </a:xfrm>
        </p:spPr>
        <p:txBody>
          <a:bodyPr>
            <a:noAutofit/>
          </a:bodyPr>
          <a:lstStyle/>
          <a:p>
            <a:pPr algn="ctr"/>
            <a:r>
              <a:rPr lang="en-US" sz="7425" dirty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7425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8:21-30</a:t>
            </a:r>
            <a:endParaRPr lang="en-US" sz="7425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1" y="1268017"/>
            <a:ext cx="8911901" cy="3772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750" dirty="0" smtClean="0"/>
              <a:t>Jesus reveals His goal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Belief in Jesus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Speaking from the Father</a:t>
            </a:r>
          </a:p>
        </p:txBody>
      </p:sp>
    </p:spTree>
    <p:extLst>
      <p:ext uri="{BB962C8B-B14F-4D97-AF65-F5344CB8AC3E}">
        <p14:creationId xmlns:p14="http://schemas.microsoft.com/office/powerpoint/2010/main" val="629515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4172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effectLst>
                  <a:glow rad="228600">
                    <a:srgbClr val="000000"/>
                  </a:glow>
                </a:effectLst>
              </a:rPr>
              <a:t>“If you love Me….”</a:t>
            </a:r>
            <a:endParaRPr lang="en-US" sz="6600" b="1" dirty="0">
              <a:effectLst>
                <a:glow rad="228600">
                  <a:srgbClr val="000000"/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00150"/>
            <a:ext cx="8763000" cy="4019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"</a:t>
            </a:r>
            <a:r>
              <a:rPr lang="en-US" sz="3800" i="1" dirty="0">
                <a:effectLst>
                  <a:glow rad="228600">
                    <a:srgbClr val="000000"/>
                  </a:glow>
                </a:effectLst>
              </a:rPr>
              <a:t>If you love Me, keep My </a:t>
            </a: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commandments” 								</a:t>
            </a:r>
            <a:r>
              <a:rPr lang="en-US" sz="3800" dirty="0" smtClean="0">
                <a:effectLst>
                  <a:glow rad="228600">
                    <a:srgbClr val="000000"/>
                  </a:glow>
                </a:effectLst>
              </a:rPr>
              <a:t>John 14:15</a:t>
            </a:r>
            <a:br>
              <a:rPr lang="en-US" sz="3800" dirty="0" smtClean="0">
                <a:effectLst>
                  <a:glow rad="228600">
                    <a:srgbClr val="000000"/>
                  </a:glow>
                </a:effectLst>
              </a:rPr>
            </a:br>
            <a:endParaRPr lang="en-US" sz="3800" dirty="0" smtClean="0">
              <a:effectLst>
                <a:glow rad="228600">
                  <a:srgbClr val="000000"/>
                </a:glow>
              </a:effectLst>
            </a:endParaRPr>
          </a:p>
          <a:p>
            <a:pPr marL="0" indent="0">
              <a:buNone/>
            </a:pPr>
            <a:endParaRPr lang="en-US" sz="3800" dirty="0" smtClean="0">
              <a:effectLst>
                <a:glow rad="228600">
                  <a:srgbClr val="000000"/>
                </a:glow>
              </a:effectLst>
            </a:endParaRPr>
          </a:p>
          <a:p>
            <a:pPr marL="0" indent="0">
              <a:buNone/>
            </a:pPr>
            <a:r>
              <a:rPr lang="en-US" sz="3800" dirty="0" smtClean="0">
                <a:effectLst>
                  <a:glow rad="228600">
                    <a:srgbClr val="000000"/>
                  </a:glow>
                </a:effectLst>
              </a:rPr>
              <a:t>“</a:t>
            </a: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If </a:t>
            </a:r>
            <a:r>
              <a:rPr lang="en-US" sz="3800" i="1" dirty="0">
                <a:effectLst>
                  <a:glow rad="228600">
                    <a:srgbClr val="000000"/>
                  </a:glow>
                </a:effectLst>
              </a:rPr>
              <a:t>anyone loves Me, he will keep My </a:t>
            </a: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word</a:t>
            </a:r>
            <a:r>
              <a:rPr lang="en-US" sz="3800" dirty="0" smtClean="0">
                <a:effectLst>
                  <a:glow rad="228600">
                    <a:srgbClr val="000000"/>
                  </a:glow>
                </a:effectLst>
              </a:rPr>
              <a:t>” 								John 14:23</a:t>
            </a:r>
            <a:endParaRPr lang="en-US" sz="3800" dirty="0">
              <a:effectLst>
                <a:glow rad="228600">
                  <a:srgbClr val="000000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93286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4172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effectLst>
                  <a:glow rad="228600">
                    <a:srgbClr val="000000"/>
                  </a:glow>
                </a:effectLst>
              </a:rPr>
              <a:t>Jesus Said:</a:t>
            </a:r>
            <a:endParaRPr lang="en-US" sz="6600" b="1" dirty="0">
              <a:effectLst>
                <a:glow rad="228600">
                  <a:srgbClr val="000000"/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00150"/>
            <a:ext cx="8763000" cy="4019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"</a:t>
            </a:r>
            <a:r>
              <a:rPr lang="en-US" sz="3800" i="1" dirty="0">
                <a:effectLst>
                  <a:glow rad="228600">
                    <a:srgbClr val="000000"/>
                  </a:glow>
                </a:effectLst>
              </a:rPr>
              <a:t>Most assuredly, I say to you, he who hears My word and believes in Him who sent Me has everlasting </a:t>
            </a: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life”																 </a:t>
            </a:r>
            <a:r>
              <a:rPr lang="en-US" sz="3800" dirty="0" smtClean="0">
                <a:effectLst>
                  <a:glow rad="228600">
                    <a:srgbClr val="000000"/>
                  </a:glow>
                </a:effectLst>
              </a:rPr>
              <a:t>John </a:t>
            </a:r>
            <a:r>
              <a:rPr lang="en-US" sz="3800" dirty="0">
                <a:effectLst>
                  <a:glow rad="228600">
                    <a:srgbClr val="000000"/>
                  </a:glow>
                </a:effectLst>
              </a:rPr>
              <a:t>5:24</a:t>
            </a:r>
            <a:r>
              <a:rPr lang="en-US" sz="3800" i="1" dirty="0">
                <a:effectLst>
                  <a:glow rad="228600">
                    <a:srgbClr val="000000"/>
                  </a:glow>
                </a:effectLst>
              </a:rPr>
              <a:t> </a:t>
            </a:r>
            <a:endParaRPr lang="en-US" sz="3800" dirty="0">
              <a:effectLst>
                <a:glow rad="228600">
                  <a:srgbClr val="000000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7505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4172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effectLst>
                  <a:glow rad="228600">
                    <a:srgbClr val="000000"/>
                  </a:glow>
                </a:effectLst>
              </a:rPr>
              <a:t>Jesus Said:</a:t>
            </a:r>
            <a:endParaRPr lang="en-US" sz="6600" b="1" dirty="0">
              <a:effectLst>
                <a:glow rad="228600">
                  <a:srgbClr val="000000"/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00150"/>
            <a:ext cx="8763000" cy="4019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"</a:t>
            </a:r>
            <a:r>
              <a:rPr lang="en-US" sz="3800" i="1" dirty="0">
                <a:effectLst>
                  <a:glow rad="228600">
                    <a:srgbClr val="000000"/>
                  </a:glow>
                </a:effectLst>
              </a:rPr>
              <a:t>Therefore whoever confesses Me before men, him I will also confess before My Father who is in heaven</a:t>
            </a: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.”												</a:t>
            </a:r>
            <a:r>
              <a:rPr lang="en-US" sz="3800" dirty="0" smtClean="0">
                <a:effectLst>
                  <a:glow rad="228600">
                    <a:srgbClr val="000000"/>
                  </a:glow>
                </a:effectLst>
              </a:rPr>
              <a:t>Matthew </a:t>
            </a:r>
            <a:r>
              <a:rPr lang="en-US" sz="3800" dirty="0">
                <a:effectLst>
                  <a:glow rad="228600">
                    <a:srgbClr val="000000"/>
                  </a:glow>
                </a:effectLst>
              </a:rPr>
              <a:t>10:32 </a:t>
            </a:r>
          </a:p>
        </p:txBody>
      </p:sp>
    </p:spTree>
    <p:extLst>
      <p:ext uri="{BB962C8B-B14F-4D97-AF65-F5344CB8AC3E}">
        <p14:creationId xmlns:p14="http://schemas.microsoft.com/office/powerpoint/2010/main" val="18914348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4172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effectLst>
                  <a:glow rad="228600">
                    <a:srgbClr val="000000"/>
                  </a:glow>
                </a:effectLst>
              </a:rPr>
              <a:t>Jesus Said:</a:t>
            </a:r>
            <a:endParaRPr lang="en-US" sz="6600" b="1" dirty="0">
              <a:effectLst>
                <a:glow rad="228600">
                  <a:srgbClr val="000000"/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00150"/>
            <a:ext cx="8763000" cy="4019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From </a:t>
            </a:r>
            <a:r>
              <a:rPr lang="en-US" sz="3800" i="1" dirty="0">
                <a:effectLst>
                  <a:glow rad="228600">
                    <a:srgbClr val="000000"/>
                  </a:glow>
                </a:effectLst>
              </a:rPr>
              <a:t>that time Jesus began to preach and to say, "Repent, for the kingdom of heaven is at hand</a:t>
            </a: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."</a:t>
            </a:r>
            <a:r>
              <a:rPr lang="en-US" sz="3800" i="1" dirty="0">
                <a:effectLst>
                  <a:glow rad="228600">
                    <a:srgbClr val="000000"/>
                  </a:glow>
                </a:effectLst>
              </a:rPr>
              <a:t> </a:t>
            </a: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				</a:t>
            </a:r>
            <a:r>
              <a:rPr lang="en-US" sz="3800" dirty="0" smtClean="0">
                <a:effectLst>
                  <a:glow rad="228600">
                    <a:srgbClr val="000000"/>
                  </a:glow>
                </a:effectLst>
              </a:rPr>
              <a:t>												Matthew </a:t>
            </a:r>
            <a:r>
              <a:rPr lang="en-US" sz="3800" dirty="0">
                <a:effectLst>
                  <a:glow rad="228600">
                    <a:srgbClr val="000000"/>
                  </a:glow>
                </a:effectLst>
              </a:rPr>
              <a:t>4:17 </a:t>
            </a:r>
          </a:p>
        </p:txBody>
      </p:sp>
    </p:spTree>
    <p:extLst>
      <p:ext uri="{BB962C8B-B14F-4D97-AF65-F5344CB8AC3E}">
        <p14:creationId xmlns:p14="http://schemas.microsoft.com/office/powerpoint/2010/main" val="7865956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4172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effectLst>
                  <a:glow rad="228600">
                    <a:srgbClr val="000000"/>
                  </a:glow>
                </a:effectLst>
              </a:rPr>
              <a:t>Jesus Said:</a:t>
            </a:r>
            <a:endParaRPr lang="en-US" sz="6600" b="1" dirty="0">
              <a:effectLst>
                <a:glow rad="228600">
                  <a:srgbClr val="000000"/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00150"/>
            <a:ext cx="8763000" cy="4019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And He said to them……."He </a:t>
            </a:r>
            <a:r>
              <a:rPr lang="en-US" sz="3800" i="1" dirty="0">
                <a:effectLst>
                  <a:glow rad="228600">
                    <a:srgbClr val="000000"/>
                  </a:glow>
                </a:effectLst>
              </a:rPr>
              <a:t>who believes and is baptized will be saved; but he who does not believe will be condemned</a:t>
            </a:r>
            <a:r>
              <a:rPr lang="en-US" sz="3800" i="1" dirty="0" smtClean="0">
                <a:effectLst>
                  <a:glow rad="228600">
                    <a:srgbClr val="000000"/>
                  </a:glow>
                </a:effectLst>
              </a:rPr>
              <a:t>.” 							</a:t>
            </a:r>
            <a:r>
              <a:rPr lang="en-US" sz="3800" dirty="0" smtClean="0">
                <a:effectLst>
                  <a:glow rad="228600">
                    <a:srgbClr val="000000"/>
                  </a:glow>
                </a:effectLst>
              </a:rPr>
              <a:t>		Mark 16:15,16 </a:t>
            </a:r>
            <a:endParaRPr lang="en-US" sz="3800" dirty="0">
              <a:effectLst>
                <a:glow rad="228600">
                  <a:srgbClr val="000000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7482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600" y="1428750"/>
            <a:ext cx="8610601" cy="3622222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447515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320512"/>
              </p:ext>
            </p:extLst>
          </p:nvPr>
        </p:nvGraphicFramePr>
        <p:xfrm>
          <a:off x="-100013" y="-1"/>
          <a:ext cx="9244012" cy="51435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46220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220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err="1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Gregor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Hinckley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Scripture Reading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Lamar McDonald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Lamar McDonald</a:t>
                      </a:r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Anthony Ward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Collection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Lamar McDonald / Anthony Ward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31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f/fb/Probably_Valentin_de_Boulogne_-_Saint_Paul_Writing_His_Epistles_-_Google_Art_Proje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0"/>
            <a:ext cx="9144000" cy="67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407092"/>
            <a:ext cx="9143999" cy="44033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0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Paul’s Corinthian Advice</a:t>
            </a:r>
          </a:p>
          <a:p>
            <a:pPr algn="ctr"/>
            <a:endParaRPr lang="en-US" sz="700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endParaRPr lang="en-US" sz="700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1 Corinthians 8</a:t>
            </a: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Learning To Use Liberty</a:t>
            </a:r>
            <a:endParaRPr lang="en-US" sz="5600" dirty="0" smtClean="0">
              <a:solidFill>
                <a:schemeClr val="tx1"/>
              </a:solidFill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8238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3820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i="1" dirty="0" smtClean="0">
                <a:solidFill>
                  <a:schemeClr val="bg1"/>
                </a:solidFill>
              </a:rPr>
              <a:t>Therefore</a:t>
            </a:r>
            <a:r>
              <a:rPr lang="en-US" sz="4000" i="1" dirty="0">
                <a:solidFill>
                  <a:schemeClr val="bg1"/>
                </a:solidFill>
              </a:rPr>
              <a:t>, if food makes my brother stumble, </a:t>
            </a:r>
            <a:r>
              <a:rPr lang="en-US" sz="4000" i="1" dirty="0"/>
              <a:t>I will never again eat meat</a:t>
            </a:r>
            <a:r>
              <a:rPr lang="en-US" sz="4000" i="1" dirty="0">
                <a:solidFill>
                  <a:schemeClr val="bg1"/>
                </a:solidFill>
              </a:rPr>
              <a:t>,</a:t>
            </a:r>
            <a:r>
              <a:rPr lang="en-US" sz="4000" i="1" dirty="0"/>
              <a:t> </a:t>
            </a:r>
            <a:r>
              <a:rPr lang="en-US" sz="4000" i="1" dirty="0">
                <a:solidFill>
                  <a:schemeClr val="bg1"/>
                </a:solidFill>
              </a:rPr>
              <a:t>lest I make my brother stumble</a:t>
            </a:r>
            <a:r>
              <a:rPr lang="en-US" sz="4000" dirty="0" smtClean="0">
                <a:solidFill>
                  <a:schemeClr val="bg1"/>
                </a:solidFill>
              </a:rPr>
              <a:t>.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smtClean="0"/>
              <a:t>							1 Corinthians </a:t>
            </a:r>
            <a:r>
              <a:rPr lang="en-US" sz="4000" dirty="0"/>
              <a:t>8:13 </a:t>
            </a:r>
            <a:endParaRPr lang="en-US" sz="40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Paul’s Declaration</a:t>
            </a:r>
            <a:endParaRPr lang="en-US" sz="6600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3678"/>
            <a:ext cx="3810000" cy="201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63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3820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i="1" dirty="0" smtClean="0"/>
              <a:t>Therefore</a:t>
            </a:r>
            <a:r>
              <a:rPr lang="en-US" sz="4000" i="1" dirty="0"/>
              <a:t>, if food makes my brother stumble, I will never again eat meat, lest I make my brother stumble</a:t>
            </a:r>
            <a:r>
              <a:rPr lang="en-US" sz="4000" dirty="0" smtClean="0"/>
              <a:t>.</a:t>
            </a:r>
            <a:r>
              <a:rPr lang="en-US" sz="4000" dirty="0"/>
              <a:t> </a:t>
            </a:r>
            <a:r>
              <a:rPr lang="en-US" sz="4000" dirty="0" smtClean="0"/>
              <a:t>							1 Corinthians </a:t>
            </a:r>
            <a:r>
              <a:rPr lang="en-US" sz="4000" dirty="0"/>
              <a:t>8:13 </a:t>
            </a:r>
            <a:endParaRPr lang="en-US" sz="40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Paul’s Declaration</a:t>
            </a:r>
            <a:endParaRPr lang="en-US" sz="6600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3678"/>
            <a:ext cx="3810000" cy="201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8862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Eating meat sacrificed to idols 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1. Idols are empty; there are no gods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2. Not all know this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3. To us it does not matter (liberty)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4. Use liberty to avoid offending others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Context of 1 Corinthians 8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35502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200150"/>
            <a:ext cx="8686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i="1" dirty="0" smtClean="0"/>
              <a:t>But </a:t>
            </a:r>
            <a:r>
              <a:rPr lang="en-US" sz="3700" i="1" dirty="0"/>
              <a:t>food does not commend us to God; for neither if we eat are we the better, nor if we do not eat are we the worse</a:t>
            </a:r>
            <a:r>
              <a:rPr lang="en-US" sz="3700" dirty="0" smtClean="0"/>
              <a:t>.</a:t>
            </a:r>
            <a:r>
              <a:rPr lang="en-US" sz="3700" dirty="0"/>
              <a:t> </a:t>
            </a:r>
            <a:r>
              <a:rPr lang="en-US" sz="3700" dirty="0" smtClean="0"/>
              <a:t>										1 Corinthians </a:t>
            </a:r>
            <a:r>
              <a:rPr lang="en-US" sz="3700" dirty="0"/>
              <a:t>8:8 </a:t>
            </a:r>
            <a:endParaRPr lang="en-US" sz="3700" dirty="0" smtClean="0"/>
          </a:p>
          <a:p>
            <a:pPr marL="0" indent="0">
              <a:buNone/>
            </a:pPr>
            <a:r>
              <a:rPr lang="en-US" sz="3700" i="1" dirty="0" smtClean="0"/>
              <a:t>For </a:t>
            </a:r>
            <a:r>
              <a:rPr lang="en-US" sz="3700" i="1" dirty="0"/>
              <a:t>the kingdom of God is not eating and drinking, but righteousness and peace and joy in the Holy Spirit</a:t>
            </a:r>
            <a:r>
              <a:rPr lang="en-US" sz="3700" dirty="0" smtClean="0"/>
              <a:t>.</a:t>
            </a:r>
            <a:r>
              <a:rPr lang="en-US" sz="3700" dirty="0"/>
              <a:t> </a:t>
            </a:r>
            <a:r>
              <a:rPr lang="en-US" sz="3700" dirty="0" smtClean="0"/>
              <a:t>		Romans </a:t>
            </a:r>
            <a:r>
              <a:rPr lang="en-US" sz="3700" dirty="0"/>
              <a:t>14:17 </a:t>
            </a:r>
            <a:endParaRPr lang="en-US" sz="37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latin typeface="+mn-lt"/>
              </a:rPr>
              <a:t>Parallel to Romans 14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3537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257902</TotalTime>
  <Words>580</Words>
  <Application>Microsoft Office PowerPoint</Application>
  <PresentationFormat>On-screen Show (16:9)</PresentationFormat>
  <Paragraphs>149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Bell MT</vt:lpstr>
      <vt:lpstr>Calibri</vt:lpstr>
      <vt:lpstr>Calibri Light</vt:lpstr>
      <vt:lpstr>Lucida Sans Unicode</vt:lpstr>
      <vt:lpstr>system-ui</vt:lpstr>
      <vt:lpstr>Times New Roman</vt:lpstr>
      <vt:lpstr>Wingdings</vt:lpstr>
      <vt:lpstr>Office Theme</vt:lpstr>
      <vt:lpstr>Welcome!</vt:lpstr>
      <vt:lpstr>John 8:21-30</vt:lpstr>
      <vt:lpstr>Welcome!</vt:lpstr>
      <vt:lpstr>PowerPoint Presentation</vt:lpstr>
      <vt:lpstr>PowerPoint Presentation</vt:lpstr>
      <vt:lpstr>Paul’s Declaration</vt:lpstr>
      <vt:lpstr>Paul’s Declaration</vt:lpstr>
      <vt:lpstr>Context of 1 Corinthians 8</vt:lpstr>
      <vt:lpstr>Parallel to Romans 14</vt:lpstr>
      <vt:lpstr>Understanding Liberty</vt:lpstr>
      <vt:lpstr>Understanding Liberty</vt:lpstr>
      <vt:lpstr>Understanding Liberty</vt:lpstr>
      <vt:lpstr>Matters of Truth</vt:lpstr>
      <vt:lpstr>Applications</vt:lpstr>
      <vt:lpstr>Applications</vt:lpstr>
      <vt:lpstr>Applications</vt:lpstr>
      <vt:lpstr>Examples of Application</vt:lpstr>
      <vt:lpstr>Fulfilling This Command</vt:lpstr>
      <vt:lpstr>PowerPoint Presentation</vt:lpstr>
      <vt:lpstr>“If you love Me….”</vt:lpstr>
      <vt:lpstr>Jesus Said:</vt:lpstr>
      <vt:lpstr>Jesus Said:</vt:lpstr>
      <vt:lpstr>Jesus Said:</vt:lpstr>
      <vt:lpstr>Jesus Said: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Communion</dc:title>
  <dc:creator>BRIAN HAINES</dc:creator>
  <cp:lastModifiedBy>Microsoft account</cp:lastModifiedBy>
  <cp:revision>1097</cp:revision>
  <dcterms:modified xsi:type="dcterms:W3CDTF">2022-03-06T04:41:49Z</dcterms:modified>
</cp:coreProperties>
</file>